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06" r:id="rId6"/>
    <p:sldId id="268" r:id="rId7"/>
    <p:sldId id="296" r:id="rId8"/>
    <p:sldId id="316" r:id="rId9"/>
    <p:sldId id="318" r:id="rId10"/>
    <p:sldId id="287" r:id="rId11"/>
    <p:sldId id="315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993300"/>
    <a:srgbClr val="FFFFFF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23/10/2023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23/10/2023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lten#cite_note-www.alten.com_historique-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r.wikipedia.org/wiki/Simon_Azoula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3058722" y="1143000"/>
            <a:ext cx="5541813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669984"/>
            <a:ext cx="4706754" cy="3774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2000" u="sng" dirty="0">
                <a:latin typeface="Amasis MT Pro Medium" panose="020B0604020202020204" pitchFamily="18" charset="0"/>
                <a:cs typeface="Aldhabi" panose="020B0604020202020204" pitchFamily="2" charset="-78"/>
              </a:rPr>
              <a:t>ALTEN</a:t>
            </a:r>
          </a:p>
          <a:p>
            <a:pPr rtl="0"/>
            <a:endParaRPr lang="fr-FR" sz="2000" dirty="0">
              <a:solidFill>
                <a:srgbClr val="202124"/>
              </a:solidFill>
              <a:latin typeface="Arial Nova" panose="020B0504020202020204" pitchFamily="34" charset="0"/>
              <a:cs typeface="Aldhabi" panose="01000000000000000000" pitchFamily="2" charset="-78"/>
            </a:endParaRPr>
          </a:p>
          <a:p>
            <a:pPr rtl="0"/>
            <a:r>
              <a:rPr lang="fr-FR" sz="2000" dirty="0">
                <a:solidFill>
                  <a:srgbClr val="202124"/>
                </a:solidFill>
                <a:latin typeface="Arial Nova" panose="020B0504020202020204" pitchFamily="34" charset="0"/>
                <a:cs typeface="Aldhabi" panose="01000000000000000000" pitchFamily="2" charset="-78"/>
              </a:rPr>
              <a:t>40 AV ANDRE MORIZET 92100 BOULOGNE BILLANCOURT</a:t>
            </a:r>
            <a:endParaRPr lang="fr-FR" sz="2000" i="0" dirty="0">
              <a:solidFill>
                <a:srgbClr val="202124"/>
              </a:solidFill>
              <a:effectLst/>
              <a:latin typeface="Arial Nova" panose="020B0504020202020204" pitchFamily="34" charset="0"/>
              <a:cs typeface="Aldhabi" panose="01000000000000000000" pitchFamily="2" charset="-78"/>
            </a:endParaRPr>
          </a:p>
          <a:p>
            <a:pPr rtl="0"/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cs typeface="Aldhabi" panose="01000000000000000000" pitchFamily="2" charset="-78"/>
              </a:rPr>
              <a:t>Statut juridique de l’entreprise 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cs typeface="Aldhabi" panose="01000000000000000000" pitchFamily="2" charset="-78"/>
              </a:rPr>
              <a:t>: SA </a:t>
            </a:r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ldhabi" panose="01000000000000000000" pitchFamily="2" charset="-78"/>
            </a:endParaRPr>
          </a:p>
          <a:p>
            <a:pPr rtl="0"/>
            <a:r>
              <a:rPr 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cs typeface="Aldhabi" panose="01000000000000000000" pitchFamily="2" charset="-78"/>
              </a:rPr>
              <a:t>Taille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504020202020204" pitchFamily="34" charset="0"/>
                <a:cs typeface="Aldhabi" panose="01000000000000000000" pitchFamily="2" charset="-78"/>
              </a:rPr>
              <a:t> : GE (Grande Entreprise)</a:t>
            </a:r>
          </a:p>
          <a:p>
            <a:pPr rtl="0"/>
            <a:r>
              <a:rPr lang="fr-FR" sz="2000" dirty="0">
                <a:latin typeface="Amasis MT Pro Medium" panose="020B0604020202020204" pitchFamily="18" charset="0"/>
                <a:cs typeface="Aldhabi" panose="020B0604020202020204" pitchFamily="2" charset="-78"/>
              </a:rPr>
              <a:t>Effectif </a:t>
            </a:r>
            <a:r>
              <a:rPr lang="fr-FR" sz="2000">
                <a:latin typeface="Amasis MT Pro Medium" panose="020B0604020202020204" pitchFamily="18" charset="0"/>
                <a:cs typeface="Aldhabi" panose="020B0604020202020204" pitchFamily="2" charset="-78"/>
              </a:rPr>
              <a:t>: </a:t>
            </a:r>
            <a:r>
              <a:rPr lang="fr-FR" sz="2000">
                <a:solidFill>
                  <a:srgbClr val="000000"/>
                </a:solidFill>
                <a:latin typeface="Arial" panose="020B0604020202020204" pitchFamily="34" charset="0"/>
                <a:cs typeface="Aldhabi" panose="020B0604020202020204" pitchFamily="2" charset="-78"/>
              </a:rPr>
              <a:t>50 000</a:t>
            </a:r>
            <a:r>
              <a:rPr lang="fr-F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employés (dont beaucoup de  consultants)</a:t>
            </a:r>
          </a:p>
          <a:p>
            <a:pPr rtl="0"/>
            <a:endParaRPr lang="fr-FR" dirty="0">
              <a:latin typeface="Amasis MT Pro Medium" panose="020B0604020202020204" pitchFamily="18" charset="0"/>
              <a:cs typeface="Aldhabi" panose="020B0604020202020204" pitchFamily="2" charset="-78"/>
            </a:endParaRPr>
          </a:p>
        </p:txBody>
      </p:sp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64143"/>
            <a:ext cx="5057774" cy="1759879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Historique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665" y="1713298"/>
            <a:ext cx="9003889" cy="36689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ALTEN est fondée en 1988</a:t>
            </a:r>
            <a:r>
              <a:rPr lang="fr-FR" sz="2000" b="0" i="0" u="none" strike="noStrike" baseline="30000" dirty="0">
                <a:solidFill>
                  <a:srgbClr val="3366CC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  <a:hlinkClick r:id="rId3"/>
              </a:rPr>
              <a:t>7</a:t>
            </a: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 par </a:t>
            </a:r>
            <a:r>
              <a:rPr lang="fr-FR" sz="2000" b="0" i="0" u="none" strike="noStrike" dirty="0">
                <a:solidFill>
                  <a:srgbClr val="3366CC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  <a:hlinkClick r:id="rId4" tooltip="Simon Azoulay"/>
              </a:rPr>
              <a:t>Simon Azoulay</a:t>
            </a: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, Laurent Schwarz et Thierry </a:t>
            </a:r>
            <a:r>
              <a:rPr lang="fr-FR" sz="2000" b="0" i="0" dirty="0" err="1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Woog</a:t>
            </a:r>
            <a:r>
              <a:rPr lang="fr-FR" sz="2000" baseline="30000" dirty="0">
                <a:solidFill>
                  <a:srgbClr val="3366CC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1998: Développement de son implantation en France et élargissement de ses activités  </a:t>
            </a:r>
          </a:p>
          <a:p>
            <a:pPr algn="l">
              <a:lnSpc>
                <a:spcPct val="150000"/>
              </a:lnSpc>
            </a:pP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1999 : introduction en bourse </a:t>
            </a:r>
          </a:p>
          <a:p>
            <a:pPr algn="l">
              <a:lnSpc>
                <a:spcPct val="150000"/>
              </a:lnSpc>
            </a:pPr>
            <a:r>
              <a:rPr lang="fr-FR" sz="2000" dirty="0">
                <a:solidFill>
                  <a:srgbClr val="202122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2000: </a:t>
            </a: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 </a:t>
            </a:r>
            <a:r>
              <a:rPr lang="fr-FR" sz="2000" dirty="0">
                <a:solidFill>
                  <a:srgbClr val="202122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D</a:t>
            </a: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éveloppement à l'étranger </a:t>
            </a:r>
          </a:p>
          <a:p>
            <a:pPr algn="l">
              <a:lnSpc>
                <a:spcPct val="150000"/>
              </a:lnSpc>
            </a:pPr>
            <a:r>
              <a:rPr lang="fr-FR" sz="2000" b="0" i="0" dirty="0">
                <a:solidFill>
                  <a:srgbClr val="202122"/>
                </a:solidFill>
                <a:effectLst/>
                <a:latin typeface="Abadi" panose="020B0604020104020204" pitchFamily="34" charset="0"/>
                <a:cs typeface="Aldhabi" panose="01000000000000000000" pitchFamily="2" charset="-78"/>
              </a:rPr>
              <a:t>2012: Expansion vers l'Asie et les États-Unis</a:t>
            </a:r>
            <a:endParaRPr lang="fr-FR" sz="2000" noProof="1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20XX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Secteurs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175309"/>
            <a:ext cx="9091330" cy="3362849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200000"/>
              </a:lnSpc>
            </a:pPr>
            <a:r>
              <a:rPr lang="fr-FR" sz="1800" dirty="0">
                <a:latin typeface="Avenir Next LT Pro Demi" panose="020B0604020202020204" pitchFamily="34" charset="0"/>
                <a:cs typeface="Aldhabi" panose="01000000000000000000" pitchFamily="2" charset="-78"/>
              </a:rPr>
              <a:t>ALTEN est une entreprise qui aide les entreprises à développer leurs produits et à améliorer leurs processus en mettant à leur disposition les compétences et l’expertise de leurs ingénieurs.</a:t>
            </a:r>
          </a:p>
          <a:p>
            <a:pPr rtl="0">
              <a:lnSpc>
                <a:spcPct val="200000"/>
              </a:lnSpc>
            </a:pPr>
            <a:r>
              <a:rPr lang="fr-FR" sz="1800" dirty="0">
                <a:latin typeface="Avenir Next LT Pro Demi" panose="020B0604020202020204" pitchFamily="34" charset="0"/>
                <a:cs typeface="Aldhabi" panose="01000000000000000000" pitchFamily="2" charset="-78"/>
              </a:rPr>
              <a:t> ALTEN intervient principalement dans les secteurs de l'aéronautique, de l'automobile, de l'énergie, des télécoms, de la défense, de la santé, des médias et de l'informatique.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29D9B-04B4-1725-621B-68010A44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234441"/>
            <a:ext cx="4480560" cy="646118"/>
          </a:xfrm>
        </p:spPr>
        <p:txBody>
          <a:bodyPr/>
          <a:lstStyle/>
          <a:p>
            <a:r>
              <a:rPr lang="fr-FR" b="1" dirty="0"/>
              <a:t>     </a:t>
            </a:r>
            <a:r>
              <a:rPr lang="fr-FR" b="1" u="sng" dirty="0"/>
              <a:t>Externalités</a:t>
            </a:r>
            <a:endParaRPr lang="fr-FR" u="sng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1F11FE-55F7-B6B2-39AA-A1B088740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0173" y="1880559"/>
            <a:ext cx="3830127" cy="457201"/>
          </a:xfrm>
        </p:spPr>
        <p:txBody>
          <a:bodyPr>
            <a:normAutofit/>
          </a:bodyPr>
          <a:lstStyle/>
          <a:p>
            <a:r>
              <a:rPr lang="fr-FR" b="1" u="sng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&gt;&gt;&gt;Positives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0627BD-28E2-7706-77FC-8D721F885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0172" y="2337761"/>
            <a:ext cx="3830128" cy="3285800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4000" b="0" i="0" dirty="0">
                <a:effectLst/>
                <a:latin typeface="Abadi" panose="020B0604020104020204" pitchFamily="34" charset="0"/>
              </a:rPr>
              <a:t>- </a:t>
            </a:r>
            <a:r>
              <a:rPr lang="fr-FR" sz="4000" b="0" i="0" u="sng" dirty="0">
                <a:effectLst/>
                <a:latin typeface="Abadi" panose="020B0604020104020204" pitchFamily="34" charset="0"/>
              </a:rPr>
              <a:t>Création d'emplois </a:t>
            </a:r>
            <a:r>
              <a:rPr lang="fr-FR" sz="4000" b="0" i="0" dirty="0">
                <a:effectLst/>
                <a:latin typeface="Abadi" panose="020B0604020104020204" pitchFamily="34" charset="0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4000" b="0" i="0" dirty="0">
                <a:effectLst/>
                <a:latin typeface="Abadi" panose="020B0604020104020204" pitchFamily="34" charset="0"/>
              </a:rPr>
              <a:t>Reduction </a:t>
            </a:r>
            <a:r>
              <a:rPr lang="fr-FR" sz="4000" dirty="0">
                <a:latin typeface="Abadi" panose="020B0604020104020204" pitchFamily="34" charset="0"/>
              </a:rPr>
              <a:t>de chômage</a:t>
            </a:r>
          </a:p>
          <a:p>
            <a:pPr marL="0" indent="0">
              <a:spcBef>
                <a:spcPts val="0"/>
              </a:spcBef>
              <a:buNone/>
            </a:pPr>
            <a:endParaRPr lang="fr-FR" sz="4000" b="0" i="0" dirty="0">
              <a:effectLst/>
              <a:latin typeface="Abadi" panose="020B06040201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4000" b="0" i="0" dirty="0">
                <a:effectLst/>
                <a:latin typeface="Abadi" panose="020B0604020104020204" pitchFamily="34" charset="0"/>
              </a:rPr>
              <a:t>- </a:t>
            </a:r>
            <a:r>
              <a:rPr lang="fr-FR" sz="4000" b="0" i="0" u="sng" dirty="0">
                <a:effectLst/>
                <a:latin typeface="Abadi" panose="020B0604020104020204" pitchFamily="34" charset="0"/>
              </a:rPr>
              <a:t>Innovation technologique </a:t>
            </a:r>
            <a:r>
              <a:rPr lang="fr-FR" sz="4000" b="0" i="0" dirty="0">
                <a:effectLst/>
                <a:latin typeface="Abadi" panose="020B0604020104020204" pitchFamily="34" charset="0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4000" dirty="0">
                <a:latin typeface="Abadi" panose="020B0604020104020204" pitchFamily="34" charset="0"/>
              </a:rPr>
              <a:t>L’entreprise stimule l’innovation technologique grâce à des projets de R&amp;D</a:t>
            </a:r>
          </a:p>
          <a:p>
            <a:pPr marL="0" indent="0">
              <a:spcBef>
                <a:spcPts val="0"/>
              </a:spcBef>
              <a:buNone/>
            </a:pPr>
            <a:endParaRPr lang="fr-FR" sz="4000" b="0" i="0" dirty="0">
              <a:effectLst/>
              <a:latin typeface="Abadi" panose="020B06040201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4000" b="0" i="0" dirty="0">
                <a:effectLst/>
                <a:latin typeface="Abadi" panose="020B0604020104020204" pitchFamily="34" charset="0"/>
              </a:rPr>
              <a:t>- </a:t>
            </a:r>
            <a:r>
              <a:rPr lang="fr-FR" sz="4000" b="0" i="0" u="sng" dirty="0">
                <a:effectLst/>
                <a:latin typeface="Abadi" panose="020B0604020104020204" pitchFamily="34" charset="0"/>
              </a:rPr>
              <a:t>Contribution économique</a:t>
            </a:r>
            <a:r>
              <a:rPr lang="fr-FR" sz="4000" b="0" i="0" dirty="0">
                <a:effectLst/>
                <a:latin typeface="Abadi" panose="020B0604020104020204" pitchFamily="34" charset="0"/>
              </a:rPr>
              <a:t>:</a:t>
            </a:r>
            <a:endParaRPr lang="fr-FR" sz="4000" dirty="0">
              <a:latin typeface="Abadi" panose="020B06040201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4000" dirty="0" err="1">
                <a:latin typeface="Abadi" panose="020B0604020104020204" pitchFamily="34" charset="0"/>
              </a:rPr>
              <a:t>Alten</a:t>
            </a:r>
            <a:r>
              <a:rPr lang="fr-FR" sz="4000" dirty="0">
                <a:latin typeface="Abadi" panose="020B0604020104020204" pitchFamily="34" charset="0"/>
              </a:rPr>
              <a:t> contribue aux recettes fiscales, finançant les infrastructures et les services publics</a:t>
            </a: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FB7729-FDD5-9D71-29D3-61FE1CA62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5086" y="2018580"/>
            <a:ext cx="4114800" cy="457201"/>
          </a:xfrm>
        </p:spPr>
        <p:txBody>
          <a:bodyPr/>
          <a:lstStyle/>
          <a:p>
            <a:r>
              <a:rPr lang="fr-FR" b="1" u="sng" dirty="0">
                <a:solidFill>
                  <a:srgbClr val="FF0000"/>
                </a:solidFill>
              </a:rPr>
              <a:t>&gt;&gt;&gt;Négatives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438C71-5369-D7C1-8456-E91683F53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5086" y="3140015"/>
            <a:ext cx="4114800" cy="2483545"/>
          </a:xfrm>
        </p:spPr>
        <p:txBody>
          <a:bodyPr/>
          <a:lstStyle/>
          <a:p>
            <a:r>
              <a:rPr lang="fr-FR" sz="1800" b="1" i="0" dirty="0">
                <a:effectLst/>
                <a:latin typeface="Abadi" panose="020B0604020104020204" pitchFamily="34" charset="0"/>
              </a:rPr>
              <a:t>- </a:t>
            </a:r>
            <a:r>
              <a:rPr lang="fr-FR" sz="1800" i="0" u="sng" dirty="0">
                <a:effectLst/>
                <a:latin typeface="Abadi" panose="020B0604020104020204" pitchFamily="34" charset="0"/>
              </a:rPr>
              <a:t>Congestion de la circulation </a:t>
            </a:r>
            <a:r>
              <a:rPr lang="fr-FR" sz="1800" i="0" dirty="0">
                <a:effectLst/>
                <a:latin typeface="Abadi" panose="020B0604020104020204" pitchFamily="34" charset="0"/>
              </a:rPr>
              <a:t>: Le grand nombre d'employés </a:t>
            </a:r>
            <a:r>
              <a:rPr lang="fr-FR" sz="1800" i="0" dirty="0" err="1">
                <a:effectLst/>
                <a:latin typeface="Abadi" panose="020B0604020104020204" pitchFamily="34" charset="0"/>
              </a:rPr>
              <a:t>d'Alten</a:t>
            </a:r>
            <a:r>
              <a:rPr lang="fr-FR" sz="1800" i="0" dirty="0">
                <a:effectLst/>
                <a:latin typeface="Abadi" panose="020B0604020104020204" pitchFamily="34" charset="0"/>
              </a:rPr>
              <a:t> peut entraîner des embouteillages aux heures de pointe, allongeant les trajets des habitants locaux</a:t>
            </a:r>
            <a:r>
              <a:rPr lang="fr-FR" sz="1800" b="1" i="0" dirty="0"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fr-FR" sz="1800" b="1" dirty="0">
                <a:latin typeface="Abadi" panose="020B0604020104020204" pitchFamily="34" charset="0"/>
              </a:rPr>
              <a:t>- </a:t>
            </a:r>
            <a:r>
              <a:rPr lang="fr-FR" sz="1800" u="sng" dirty="0">
                <a:latin typeface="Abadi" panose="020B0604020104020204" pitchFamily="34" charset="0"/>
              </a:rPr>
              <a:t>Pollution</a:t>
            </a:r>
            <a:r>
              <a:rPr lang="fr-FR" sz="1800" dirty="0">
                <a:latin typeface="Abadi" panose="020B0604020104020204" pitchFamily="34" charset="0"/>
              </a:rPr>
              <a:t>: transports des employés, </a:t>
            </a:r>
            <a:r>
              <a:rPr lang="fr-FR" sz="1800">
                <a:latin typeface="Abadi" panose="020B0604020104020204" pitchFamily="34" charset="0"/>
              </a:rPr>
              <a:t>du matériel…</a:t>
            </a:r>
            <a:endParaRPr lang="fr-FR" sz="1800" dirty="0"/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FF74852-6266-28C3-E8CA-DC17B332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6613E5A9-E5AA-6721-17EE-521DADB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E52B37E-2FE5-F9DF-CEA8-71CDB106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238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3B265-5D58-6133-3336-26AEE88B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2300438"/>
            <a:ext cx="3937416" cy="3570973"/>
          </a:xfrm>
        </p:spPr>
        <p:txBody>
          <a:bodyPr>
            <a:normAutofit/>
          </a:bodyPr>
          <a:lstStyle/>
          <a:p>
            <a:r>
              <a:rPr lang="fr-FR" sz="2000" dirty="0"/>
              <a:t>. Responsable des traitements de données personnelles.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. Un programme de sensibilisation des collaborateurs reposant sur des formations, e-learning, de formations en présentiel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. Les données personnelles ont une durée de temps limitée.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ABCBDF-0229-377C-ABD7-6647FE5FF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1578543"/>
            <a:ext cx="3937416" cy="548640"/>
          </a:xfrm>
        </p:spPr>
        <p:txBody>
          <a:bodyPr>
            <a:normAutofit lnSpcReduction="10000"/>
          </a:bodyPr>
          <a:lstStyle/>
          <a:p>
            <a:r>
              <a:rPr lang="fr-FR" sz="3600" b="1" u="sng" dirty="0">
                <a:solidFill>
                  <a:schemeClr val="accent5">
                    <a:lumMod val="75000"/>
                  </a:schemeClr>
                </a:solidFill>
              </a:rPr>
              <a:t>RGPD</a:t>
            </a:r>
          </a:p>
        </p:txBody>
      </p:sp>
      <p:pic>
        <p:nvPicPr>
          <p:cNvPr id="6" name="Espace réservé pour une image  5" descr="Une image contenant texte, personne, habits, intérieur&#10;&#10;Description générée automatiquement">
            <a:extLst>
              <a:ext uri="{FF2B5EF4-FFF2-40B4-BE49-F238E27FC236}">
                <a16:creationId xmlns:a16="http://schemas.microsoft.com/office/drawing/2014/main" id="{AF1001B5-AEAB-6500-C4C9-8C9D465CA5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4643" r="14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134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Photo d’une plante à côté d’un canapé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" y="0"/>
            <a:ext cx="12188952" cy="6858000"/>
          </a:xfrm>
        </p:spPr>
      </p:pic>
      <p:sp>
        <p:nvSpPr>
          <p:cNvPr id="34" name="Titr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120" y="1127760"/>
            <a:ext cx="5923280" cy="4587240"/>
          </a:xfrm>
        </p:spPr>
        <p:txBody>
          <a:bodyPr rtlCol="0"/>
          <a:lstStyle/>
          <a:p>
            <a:pPr rtl="0"/>
            <a:r>
              <a:rPr lang="fr-FR" sz="2000" b="1" spc="-80" dirty="0"/>
              <a:t>       Responsabilité Sociétale 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0" y="2367816"/>
            <a:ext cx="4695952" cy="2845864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50000"/>
              </a:lnSpc>
            </a:pPr>
            <a:r>
              <a:rPr lang="fr-FR" sz="2400" dirty="0">
                <a:latin typeface="Söhne"/>
              </a:rPr>
              <a:t>Démarches de décarbonatation que </a:t>
            </a:r>
            <a:r>
              <a:rPr lang="fr-FR" sz="2400" dirty="0" err="1">
                <a:latin typeface="Söhne"/>
              </a:rPr>
              <a:t>Alten</a:t>
            </a:r>
            <a:r>
              <a:rPr lang="fr-FR" sz="2400" dirty="0">
                <a:latin typeface="Söhne"/>
              </a:rPr>
              <a:t> réalise pour ses clients,  l’entreprise avance aussi en interne afin de </a:t>
            </a:r>
            <a:r>
              <a:rPr lang="fr-FR" sz="2400">
                <a:latin typeface="Söhne"/>
              </a:rPr>
              <a:t>réduire l’empreinte </a:t>
            </a:r>
            <a:r>
              <a:rPr lang="fr-FR" sz="2400" dirty="0">
                <a:latin typeface="Söhne"/>
              </a:rPr>
              <a:t>environnementale.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EB292D-4F3B-9D53-0047-DD5DD0AA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SWOT de l’entreprise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16A4A8-654C-1F96-EDEF-CB968EBE48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0178" y="1613210"/>
            <a:ext cx="2103120" cy="44068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1600" dirty="0">
              <a:latin typeface="Söhne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fr-FR" sz="2000" dirty="0">
                <a:latin typeface="Söhne"/>
                <a:cs typeface="Aldhabi" panose="01000000000000000000" pitchFamily="2" charset="-78"/>
              </a:rPr>
              <a:t>1. Expertise technologique reconnue en ingénierie et conseil.</a:t>
            </a:r>
          </a:p>
          <a:p>
            <a:pPr marL="0" indent="0">
              <a:buNone/>
            </a:pPr>
            <a:endParaRPr lang="fr-FR" sz="2000" dirty="0">
              <a:latin typeface="Söhne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fr-FR" sz="2000" dirty="0">
                <a:latin typeface="Söhne"/>
                <a:cs typeface="Aldhabi" panose="01000000000000000000" pitchFamily="2" charset="-78"/>
              </a:rPr>
              <a:t>2. Investissement constant en R&amp;D pour rester innovant.</a:t>
            </a:r>
          </a:p>
          <a:p>
            <a:pPr marL="0" indent="0">
              <a:buNone/>
            </a:pPr>
            <a:endParaRPr lang="fr-FR" sz="1600" dirty="0">
              <a:latin typeface="Söhne"/>
              <a:cs typeface="Aldhabi" panose="01000000000000000000" pitchFamily="2" charset="-78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1A0CCD-68A0-3D84-F20C-60AB0851F2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6150971"/>
            <a:ext cx="2103438" cy="439610"/>
          </a:xfrm>
        </p:spPr>
        <p:txBody>
          <a:bodyPr/>
          <a:lstStyle/>
          <a:p>
            <a:r>
              <a:rPr lang="fr-FR" sz="2000" b="1" dirty="0"/>
              <a:t>Forces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F30E05FA-59CD-02C0-0A3C-2CEB7A3CB5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613210"/>
            <a:ext cx="2103120" cy="44068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dirty="0">
              <a:latin typeface="Söhne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fr-FR" sz="2000" dirty="0">
                <a:latin typeface="Söhne"/>
                <a:cs typeface="Aldhabi" panose="01000000000000000000" pitchFamily="2" charset="-78"/>
              </a:rPr>
              <a:t>1. Dépendance au secteur technologique.</a:t>
            </a:r>
          </a:p>
          <a:p>
            <a:pPr marL="0" indent="0">
              <a:buNone/>
            </a:pPr>
            <a:r>
              <a:rPr lang="fr-FR" sz="2000" dirty="0">
                <a:latin typeface="Söhne"/>
                <a:cs typeface="Aldhabi" panose="01000000000000000000" pitchFamily="2" charset="-78"/>
              </a:rPr>
              <a:t>=&gt; expose </a:t>
            </a:r>
            <a:r>
              <a:rPr lang="fr-FR" sz="2000" dirty="0" err="1">
                <a:latin typeface="Söhne"/>
                <a:cs typeface="Aldhabi" panose="01000000000000000000" pitchFamily="2" charset="-78"/>
              </a:rPr>
              <a:t>Alten</a:t>
            </a:r>
            <a:r>
              <a:rPr lang="fr-FR" sz="2000" dirty="0">
                <a:latin typeface="Söhne"/>
                <a:cs typeface="Aldhabi" panose="01000000000000000000" pitchFamily="2" charset="-78"/>
              </a:rPr>
              <a:t> aux fluctuations de ce secteur, ce qui peut avoir un impact sur sa stabilité financière.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338AF8-F220-3859-DCDC-6A03FDBA80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6090249"/>
            <a:ext cx="2103438" cy="500332"/>
          </a:xfrm>
        </p:spPr>
        <p:txBody>
          <a:bodyPr/>
          <a:lstStyle/>
          <a:p>
            <a:r>
              <a:rPr lang="fr-FR" sz="2000" b="1" dirty="0"/>
              <a:t>Faiblesses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70D5602E-4986-E59A-A7D4-DEE89CF397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613210"/>
            <a:ext cx="2103120" cy="42786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000" i="0" dirty="0">
              <a:effectLst/>
              <a:latin typeface="Söhne"/>
            </a:endParaRPr>
          </a:p>
          <a:p>
            <a:pPr marL="0" indent="0">
              <a:buNone/>
            </a:pPr>
            <a:endParaRPr lang="fr-FR" sz="2000" dirty="0">
              <a:latin typeface="Söhne"/>
            </a:endParaRPr>
          </a:p>
          <a:p>
            <a:pPr marL="0" indent="0">
              <a:buNone/>
            </a:pPr>
            <a:r>
              <a:rPr lang="fr-FR" sz="2000" i="0" dirty="0">
                <a:effectLst/>
                <a:latin typeface="Söhne"/>
              </a:rPr>
              <a:t>1. Croissance de la demande en technologies avancées due à la numérisation.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421C26E-C3EE-2B8E-DC15-7FAA08E3B06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6090247"/>
            <a:ext cx="2103438" cy="500333"/>
          </a:xfrm>
        </p:spPr>
        <p:txBody>
          <a:bodyPr/>
          <a:lstStyle/>
          <a:p>
            <a:r>
              <a:rPr lang="fr-FR" sz="2000" b="1" dirty="0"/>
              <a:t>Opportunités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BC28A51F-34C4-4D9F-0A81-B202F136FEF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552755"/>
            <a:ext cx="2103120" cy="433908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endParaRPr lang="fr-FR" sz="2800" b="1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fr-FR" sz="2000" dirty="0">
                <a:latin typeface="Söhne"/>
              </a:rPr>
              <a:t>1. Évolution rapide de la technologie, nécessitant une adaptation rapide.</a:t>
            </a:r>
          </a:p>
          <a:p>
            <a:pPr marL="0" indent="0">
              <a:buNone/>
            </a:pPr>
            <a:r>
              <a:rPr lang="fr-FR" sz="2000" dirty="0">
                <a:latin typeface="Söhne"/>
              </a:rPr>
              <a:t>2. Concurrence locale et internationale pouvant réduire les marges.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2413C2C-7213-01FD-0D8F-40E72EEB83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6020076"/>
            <a:ext cx="2103438" cy="372098"/>
          </a:xfrm>
        </p:spPr>
        <p:txBody>
          <a:bodyPr/>
          <a:lstStyle/>
          <a:p>
            <a:r>
              <a:rPr lang="fr-FR" sz="2000" b="1" dirty="0"/>
              <a:t>Menaces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A7BFCB47-574B-E0F8-1663-5285246C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5B91F836-9288-BABE-EA4C-57489029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Plan de développement </a:t>
            </a:r>
            <a:r>
              <a:rPr lang="fr-FR" noProof="0" dirty="0" err="1"/>
              <a:t>Contoso</a:t>
            </a:r>
            <a:endParaRPr lang="fr-FR" noProof="0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AD8B452-5A29-E26B-5E7F-B734061B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316939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Verre givré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{54C2CB4C-FA45-470D-84D8-2C5A5A468816}tf10081922_win32</Template>
  <TotalTime>17071</TotalTime>
  <Words>415</Words>
  <Application>Microsoft Office PowerPoint</Application>
  <PresentationFormat>Grand écran</PresentationFormat>
  <Paragraphs>70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9" baseType="lpstr">
      <vt:lpstr>Abadi</vt:lpstr>
      <vt:lpstr>Amasis MT Pro Medium</vt:lpstr>
      <vt:lpstr>arial</vt:lpstr>
      <vt:lpstr>arial</vt:lpstr>
      <vt:lpstr>Arial Nova</vt:lpstr>
      <vt:lpstr>Avenir Next LT Pro Demi</vt:lpstr>
      <vt:lpstr>Calibri</vt:lpstr>
      <vt:lpstr>Quire Sans Pro Light</vt:lpstr>
      <vt:lpstr>Söhne</vt:lpstr>
      <vt:lpstr>Tisa Offc Serif Pro</vt:lpstr>
      <vt:lpstr>Thème Office</vt:lpstr>
      <vt:lpstr>Présentation PowerPoint</vt:lpstr>
      <vt:lpstr>Présentation PowerPoint</vt:lpstr>
      <vt:lpstr>Historique</vt:lpstr>
      <vt:lpstr>Secteurs</vt:lpstr>
      <vt:lpstr>     Externalités</vt:lpstr>
      <vt:lpstr>. Responsable des traitements de données personnelles.  . Un programme de sensibilisation des collaborateurs reposant sur des formations, e-learning, de formations en présentiel  . Les données personnelles ont une durée de temps limitée. </vt:lpstr>
      <vt:lpstr>       Responsabilité Sociétale de l’Entreprise</vt:lpstr>
      <vt:lpstr>Le SWOT de l’entreprise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Odiya Chicheportiche</dc:creator>
  <cp:lastModifiedBy>Odiya Chicheportiche</cp:lastModifiedBy>
  <cp:revision>18</cp:revision>
  <dcterms:created xsi:type="dcterms:W3CDTF">2023-01-16T20:20:51Z</dcterms:created>
  <dcterms:modified xsi:type="dcterms:W3CDTF">2023-10-23T07:41:52Z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